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50019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1985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7001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871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3442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8517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1790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0408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1072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7042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4202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64A42-0F1E-4400-B5D7-B5EB5B12E64F}" type="datetimeFigureOut">
              <a:rPr lang="ar-IQ" smtClean="0"/>
              <a:t>23/09/1445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E0F2-F794-480D-A0B4-AB371F3D65E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7222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Peritoneum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Dr.Alaa</a:t>
            </a:r>
            <a:r>
              <a:rPr lang="en-US" dirty="0" smtClean="0"/>
              <a:t> A. Ibrahim</a:t>
            </a:r>
          </a:p>
          <a:p>
            <a:r>
              <a:rPr lang="en-US" smtClean="0"/>
              <a:t>Master 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7849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Production  of peritoneal fluid</a:t>
            </a:r>
            <a:br>
              <a:rPr lang="en-US" dirty="0">
                <a:latin typeface="Andalus" pitchFamily="18" charset="-78"/>
                <a:cs typeface="Andalus" pitchFamily="18" charset="-78"/>
              </a:rPr>
            </a:b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544616"/>
          </a:xfrm>
        </p:spPr>
        <p:txBody>
          <a:bodyPr>
            <a:normAutofit/>
          </a:bodyPr>
          <a:lstStyle/>
          <a:p>
            <a:pPr algn="l" rtl="0"/>
            <a:r>
              <a:rPr lang="en-US" dirty="0">
                <a:latin typeface="Andalus" pitchFamily="18" charset="-78"/>
                <a:cs typeface="Andalus" pitchFamily="18" charset="-78"/>
              </a:rPr>
              <a:t>Peritoneal fluid is produced by transudation from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submesothelial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vessels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across the peritoneal membrane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Contains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neutrophils, mononuclear cells,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eosinophils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, macrophages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, lymphocytes, desquamated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mesothelial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cells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, and an average of 3.0 </a:t>
            </a:r>
            <a:r>
              <a:rPr lang="en-US" dirty="0" err="1">
                <a:latin typeface="Andalus" pitchFamily="18" charset="-78"/>
                <a:cs typeface="Andalus" pitchFamily="18" charset="-78"/>
              </a:rPr>
              <a:t>gm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/ml of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protein</a:t>
            </a:r>
          </a:p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Volume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often increases during late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pregnancy,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heart failure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,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ascites or in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early uroperitoneum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.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3057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ndalus" pitchFamily="18" charset="-78"/>
                <a:cs typeface="Andalus" pitchFamily="18" charset="-78"/>
              </a:rPr>
              <a:t>Maintenance of a gliding surface</a:t>
            </a:r>
            <a:endParaRPr lang="en-US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91264" cy="5688632"/>
          </a:xfrm>
        </p:spPr>
        <p:txBody>
          <a:bodyPr>
            <a:normAutofit/>
          </a:bodyPr>
          <a:lstStyle/>
          <a:p>
            <a:pPr algn="l" rtl="0"/>
            <a:r>
              <a:rPr lang="en-US" dirty="0">
                <a:latin typeface="Andalus" pitchFamily="18" charset="-78"/>
                <a:cs typeface="Andalus" pitchFamily="18" charset="-78"/>
              </a:rPr>
              <a:t>Peritoneal cells secrete a mixture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of phospholipids with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lubricating and surfactant properties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l" rtl="0"/>
            <a:r>
              <a:rPr lang="en-US" dirty="0">
                <a:latin typeface="Andalus" pitchFamily="18" charset="-78"/>
                <a:cs typeface="Andalus" pitchFamily="18" charset="-78"/>
              </a:rPr>
              <a:t>Peritoneal fluid plays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a limited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role in supporting this gliding surface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Peritoneal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cells in most species produce a </a:t>
            </a:r>
            <a:r>
              <a:rPr lang="en-US" dirty="0" err="1" smtClean="0">
                <a:latin typeface="Andalus" pitchFamily="18" charset="-78"/>
                <a:cs typeface="Andalus" pitchFamily="18" charset="-78"/>
              </a:rPr>
              <a:t>tPA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a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substance that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converts plasminogen to plasmin(potent </a:t>
            </a:r>
            <a:r>
              <a:rPr lang="en-US" dirty="0" err="1">
                <a:latin typeface="Andalus" pitchFamily="18" charset="-78"/>
                <a:cs typeface="Andalus" pitchFamily="18" charset="-78"/>
              </a:rPr>
              <a:t>fibrinolytic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 agent)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8798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Host Defenses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3940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6597351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Parietal layer is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 continuous tissue layer that lines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the internal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surface of the body wall and diaphragm 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Visceral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layer coverage of the surface of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all abdominal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viscera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in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the abdominal cavity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Disorders of the peritoneum are only occasionally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recognized as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 primary reason for surgery of the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abdomen in cattle</a:t>
            </a:r>
          </a:p>
          <a:p>
            <a:pPr algn="l" rtl="0"/>
            <a:r>
              <a:rPr lang="en-US" dirty="0">
                <a:latin typeface="Angsana New" pitchFamily="18" charset="-34"/>
              </a:rPr>
              <a:t>Retroperitoneal organs  such as the right kidney, are only </a:t>
            </a:r>
            <a:r>
              <a:rPr lang="en-US" dirty="0" smtClean="0">
                <a:latin typeface="Angsana New" pitchFamily="18" charset="-34"/>
              </a:rPr>
              <a:t>partially covered </a:t>
            </a:r>
            <a:r>
              <a:rPr lang="en-US" dirty="0">
                <a:latin typeface="Angsana New" pitchFamily="18" charset="-34"/>
              </a:rPr>
              <a:t>by </a:t>
            </a:r>
            <a:r>
              <a:rPr lang="en-US" dirty="0" smtClean="0">
                <a:latin typeface="Angsana New" pitchFamily="18" charset="-34"/>
              </a:rPr>
              <a:t>peritoneum</a:t>
            </a:r>
          </a:p>
          <a:p>
            <a:pPr algn="l" rtl="0"/>
            <a:r>
              <a:rPr lang="en-US" dirty="0" smtClean="0">
                <a:latin typeface="Angsana New" pitchFamily="18" charset="-34"/>
              </a:rPr>
              <a:t>Peritoneal cavity </a:t>
            </a:r>
            <a:r>
              <a:rPr lang="en-US" dirty="0">
                <a:latin typeface="Angsana New" pitchFamily="18" charset="-34"/>
              </a:rPr>
              <a:t>is space </a:t>
            </a:r>
            <a:r>
              <a:rPr lang="en-US" dirty="0" smtClean="0">
                <a:latin typeface="Angsana New" pitchFamily="18" charset="-34"/>
              </a:rPr>
              <a:t>enclosed by </a:t>
            </a:r>
            <a:r>
              <a:rPr lang="en-US" dirty="0">
                <a:latin typeface="Angsana New" pitchFamily="18" charset="-34"/>
              </a:rPr>
              <a:t>the visceral and parietal peritoneum </a:t>
            </a:r>
            <a:r>
              <a:rPr lang="en-US" dirty="0" err="1">
                <a:latin typeface="Angsana New" pitchFamily="18" charset="-34"/>
              </a:rPr>
              <a:t>andnormally</a:t>
            </a:r>
            <a:r>
              <a:rPr lang="en-US" dirty="0">
                <a:latin typeface="Angsana New" pitchFamily="18" charset="-34"/>
              </a:rPr>
              <a:t> filled with a </a:t>
            </a:r>
            <a:r>
              <a:rPr lang="en-US" dirty="0" smtClean="0">
                <a:latin typeface="Angsana New" pitchFamily="18" charset="-34"/>
              </a:rPr>
              <a:t>small volume </a:t>
            </a:r>
            <a:r>
              <a:rPr lang="en-US" dirty="0">
                <a:latin typeface="Angsana New" pitchFamily="18" charset="-34"/>
              </a:rPr>
              <a:t>of fluid transudate that contains a </a:t>
            </a:r>
            <a:r>
              <a:rPr lang="en-US" dirty="0" smtClean="0">
                <a:latin typeface="Angsana New" pitchFamily="18" charset="-34"/>
              </a:rPr>
              <a:t>limited number </a:t>
            </a:r>
            <a:r>
              <a:rPr lang="en-US" dirty="0">
                <a:latin typeface="Angsana New" pitchFamily="18" charset="-34"/>
              </a:rPr>
              <a:t>of mature cells and protein. </a:t>
            </a:r>
            <a:endParaRPr lang="ar-IQ" dirty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581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en-US" b="1" dirty="0">
                <a:latin typeface="Andalus" pitchFamily="18" charset="-78"/>
                <a:cs typeface="Andalus" pitchFamily="18" charset="-78"/>
              </a:rPr>
              <a:t>Peritoneal Fluid Production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976664"/>
          </a:xfrm>
        </p:spPr>
        <p:txBody>
          <a:bodyPr>
            <a:normAutofit/>
          </a:bodyPr>
          <a:lstStyle/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Peritoneal fluid is produced by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transudation from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submesothelial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vessels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across the peritoneal membrane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pPr algn="l" rtl="0"/>
            <a:r>
              <a:rPr lang="en-US" dirty="0" smtClean="0">
                <a:latin typeface="Angsana New" pitchFamily="18" charset="-34"/>
              </a:rPr>
              <a:t>The amount </a:t>
            </a:r>
            <a:r>
              <a:rPr lang="en-US" dirty="0">
                <a:latin typeface="Angsana New" pitchFamily="18" charset="-34"/>
              </a:rPr>
              <a:t>of fluid is normally small (less than 50 ml in </a:t>
            </a:r>
            <a:r>
              <a:rPr lang="en-US" dirty="0" smtClean="0">
                <a:latin typeface="Angsana New" pitchFamily="18" charset="-34"/>
              </a:rPr>
              <a:t>man) and </a:t>
            </a:r>
            <a:r>
              <a:rPr lang="en-US" dirty="0">
                <a:latin typeface="Angsana New" pitchFamily="18" charset="-34"/>
              </a:rPr>
              <a:t>contains neutrophils, mononuclear cells, </a:t>
            </a:r>
            <a:r>
              <a:rPr lang="en-US" dirty="0" err="1" smtClean="0">
                <a:latin typeface="Angsana New" pitchFamily="18" charset="-34"/>
              </a:rPr>
              <a:t>eosinophils</a:t>
            </a:r>
            <a:r>
              <a:rPr lang="en-US" dirty="0" smtClean="0">
                <a:latin typeface="Angsana New" pitchFamily="18" charset="-34"/>
              </a:rPr>
              <a:t>, macrophages</a:t>
            </a:r>
            <a:r>
              <a:rPr lang="en-US" dirty="0">
                <a:latin typeface="Angsana New" pitchFamily="18" charset="-34"/>
              </a:rPr>
              <a:t>, lymphocytes, desquamated </a:t>
            </a:r>
            <a:r>
              <a:rPr lang="en-US" dirty="0" err="1" smtClean="0">
                <a:latin typeface="Angsana New" pitchFamily="18" charset="-34"/>
              </a:rPr>
              <a:t>mesothelial</a:t>
            </a:r>
            <a:r>
              <a:rPr lang="en-US" dirty="0" smtClean="0">
                <a:latin typeface="Angsana New" pitchFamily="18" charset="-34"/>
              </a:rPr>
              <a:t> cells</a:t>
            </a:r>
            <a:r>
              <a:rPr lang="en-US" dirty="0">
                <a:latin typeface="Angsana New" pitchFamily="18" charset="-34"/>
              </a:rPr>
              <a:t>, and an average of 3.0 </a:t>
            </a:r>
            <a:r>
              <a:rPr lang="en-US" dirty="0" err="1">
                <a:latin typeface="Angsana New" pitchFamily="18" charset="-34"/>
              </a:rPr>
              <a:t>gm</a:t>
            </a:r>
            <a:r>
              <a:rPr lang="en-US" dirty="0">
                <a:latin typeface="Angsana New" pitchFamily="18" charset="-34"/>
              </a:rPr>
              <a:t>/ml of protein</a:t>
            </a:r>
            <a:r>
              <a:rPr lang="en-US" dirty="0" smtClean="0">
                <a:latin typeface="Angsana New" pitchFamily="18" charset="-34"/>
              </a:rPr>
              <a:t>.</a:t>
            </a:r>
          </a:p>
          <a:p>
            <a:pPr algn="l" rtl="0"/>
            <a:r>
              <a:rPr lang="en-US" dirty="0" smtClean="0">
                <a:latin typeface="Angsana New" pitchFamily="18" charset="-34"/>
              </a:rPr>
              <a:t>The volume </a:t>
            </a:r>
            <a:r>
              <a:rPr lang="en-US" dirty="0">
                <a:latin typeface="Angsana New" pitchFamily="18" charset="-34"/>
              </a:rPr>
              <a:t>often increases during late pregnancy. A </a:t>
            </a:r>
            <a:r>
              <a:rPr lang="en-US" dirty="0" smtClean="0">
                <a:latin typeface="Angsana New" pitchFamily="18" charset="-34"/>
              </a:rPr>
              <a:t>significant increase </a:t>
            </a:r>
            <a:r>
              <a:rPr lang="en-US" dirty="0">
                <a:latin typeface="Angsana New" pitchFamily="18" charset="-34"/>
              </a:rPr>
              <a:t>in volume without notably </a:t>
            </a:r>
            <a:r>
              <a:rPr lang="en-US" dirty="0" smtClean="0">
                <a:latin typeface="Angsana New" pitchFamily="18" charset="-34"/>
              </a:rPr>
              <a:t>abnormal changes </a:t>
            </a:r>
            <a:r>
              <a:rPr lang="en-US" dirty="0">
                <a:latin typeface="Angsana New" pitchFamily="18" charset="-34"/>
              </a:rPr>
              <a:t>in cellularity or protein concentration can </a:t>
            </a:r>
            <a:r>
              <a:rPr lang="en-US" dirty="0" smtClean="0">
                <a:latin typeface="Angsana New" pitchFamily="18" charset="-34"/>
              </a:rPr>
              <a:t>occur in </a:t>
            </a:r>
            <a:r>
              <a:rPr lang="en-US" dirty="0">
                <a:latin typeface="Angsana New" pitchFamily="18" charset="-34"/>
              </a:rPr>
              <a:t>animals with heart failure and ascites or in </a:t>
            </a:r>
            <a:r>
              <a:rPr lang="en-US" dirty="0" smtClean="0">
                <a:latin typeface="Angsana New" pitchFamily="18" charset="-34"/>
              </a:rPr>
              <a:t>early uroperitoneum.</a:t>
            </a:r>
            <a:endParaRPr lang="en-US" dirty="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6906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Abdominocentesis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760640"/>
          </a:xfrm>
        </p:spPr>
        <p:txBody>
          <a:bodyPr/>
          <a:lstStyle/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Peritoneal fluid collection is essential for diagnosis  and determine of prognosis of several gastrointestinal disorders 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The fluid should be clear and colorless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to yellow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. The total protein should be &lt;3.0 g/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dL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 and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the nucleated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cell count &lt;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lO,OOO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/~L, consisting of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neutrophils and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mononuclear cells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A tail-jack is used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for restraint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and an IS-gauge, 11'2needle is inserted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through the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skin and slowly advanced into the peritoneal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cavity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Alternatively, the area can be infused with lidocaine,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 small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stab incision made in the body wall with a 15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blade, and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 teat cannula used to obtain the abdominal fluid.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1041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404664"/>
            <a:ext cx="8507288" cy="6264696"/>
          </a:xfrm>
        </p:spPr>
        <p:txBody>
          <a:bodyPr/>
          <a:lstStyle/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The first evaluates the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right cranial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abdomen and is most helpful in cases in which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 localized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peritonitis is suspected secondary to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perforation of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an abomasal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ulcer</a:t>
            </a:r>
          </a:p>
          <a:p>
            <a:pPr algn="l" rtl="0"/>
            <a:r>
              <a:rPr lang="en-US" dirty="0">
                <a:latin typeface="Angsana New" pitchFamily="18" charset="-34"/>
              </a:rPr>
              <a:t>This area runs from the midline </a:t>
            </a:r>
            <a:r>
              <a:rPr lang="en-US" dirty="0" smtClean="0">
                <a:latin typeface="Angsana New" pitchFamily="18" charset="-34"/>
              </a:rPr>
              <a:t>to the </a:t>
            </a:r>
            <a:r>
              <a:rPr lang="en-US" dirty="0">
                <a:latin typeface="Angsana New" pitchFamily="18" charset="-34"/>
              </a:rPr>
              <a:t>right milk vein just caudal to the xiphoid</a:t>
            </a:r>
            <a:r>
              <a:rPr lang="en-US" dirty="0" smtClean="0">
                <a:latin typeface="Angsana New" pitchFamily="18" charset="-34"/>
              </a:rPr>
              <a:t>.</a:t>
            </a:r>
          </a:p>
          <a:p>
            <a:pPr algn="l" rtl="0"/>
            <a:r>
              <a:rPr lang="en-US" dirty="0">
                <a:latin typeface="Angsana New" pitchFamily="18" charset="-34"/>
              </a:rPr>
              <a:t>The </a:t>
            </a:r>
            <a:r>
              <a:rPr lang="en-US" dirty="0" smtClean="0">
                <a:latin typeface="Angsana New" pitchFamily="18" charset="-34"/>
              </a:rPr>
              <a:t>second site </a:t>
            </a:r>
            <a:r>
              <a:rPr lang="en-US" dirty="0">
                <a:latin typeface="Angsana New" pitchFamily="18" charset="-34"/>
              </a:rPr>
              <a:t>is located just above the udder on the right </a:t>
            </a:r>
            <a:r>
              <a:rPr lang="en-US" dirty="0" smtClean="0">
                <a:latin typeface="Angsana New" pitchFamily="18" charset="-34"/>
              </a:rPr>
              <a:t>side under </a:t>
            </a:r>
            <a:r>
              <a:rPr lang="en-US" dirty="0">
                <a:latin typeface="Angsana New" pitchFamily="18" charset="-34"/>
              </a:rPr>
              <a:t>the fold of the flank.</a:t>
            </a:r>
            <a:endParaRPr lang="ar-IQ" dirty="0">
              <a:latin typeface="Angsana New" pitchFamily="18" charset="-34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266" y="3593303"/>
            <a:ext cx="5746166" cy="3148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57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ndalus" pitchFamily="18" charset="-78"/>
                <a:cs typeface="Andalus" pitchFamily="18" charset="-78"/>
              </a:rPr>
              <a:t>Blood and Lymphatic Supply</a:t>
            </a:r>
            <a:endParaRPr lang="ar-IQ" sz="4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By 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passive diffusion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from vessels 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in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the submesothelium</a:t>
            </a:r>
            <a:r>
              <a:rPr lang="en-US" sz="2800" dirty="0" smtClean="0"/>
              <a:t>.</a:t>
            </a:r>
          </a:p>
          <a:p>
            <a:pPr algn="l" rtl="0"/>
            <a:r>
              <a:rPr lang="en-US" sz="2800" dirty="0">
                <a:latin typeface="Andalus" pitchFamily="18" charset="-78"/>
                <a:cs typeface="Andalus" pitchFamily="18" charset="-78"/>
              </a:rPr>
              <a:t>Low molecular weight transudate from submesothelium is the source of the small amount of peritoneal fluid in peritoneal cavity 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sz="2800" dirty="0">
                <a:latin typeface="Andalus" pitchFamily="18" charset="-78"/>
                <a:cs typeface="Andalus" pitchFamily="18" charset="-78"/>
              </a:rPr>
              <a:t>Omental milk spot is the source of phagocytes in the peritoneal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cavity</a:t>
            </a:r>
          </a:p>
          <a:p>
            <a:pPr algn="l" rtl="0"/>
            <a:r>
              <a:rPr lang="en-US" sz="2800" dirty="0">
                <a:latin typeface="Andalus" pitchFamily="18" charset="-78"/>
                <a:cs typeface="Andalus" pitchFamily="18" charset="-78"/>
              </a:rPr>
              <a:t>Lymphatic vessels accompany the arteries and veins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in the </a:t>
            </a:r>
            <a:r>
              <a:rPr lang="en-US" sz="2800" dirty="0">
                <a:latin typeface="Andalus" pitchFamily="18" charset="-78"/>
                <a:cs typeface="Andalus" pitchFamily="18" charset="-78"/>
              </a:rPr>
              <a:t>submesothelium,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sz="2800" dirty="0" smtClean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715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ndalus" pitchFamily="18" charset="-78"/>
                <a:cs typeface="Andalus" pitchFamily="18" charset="-78"/>
              </a:rPr>
              <a:t>Innervation of parietal peritoneum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692696"/>
            <a:ext cx="8496944" cy="5904656"/>
          </a:xfrm>
        </p:spPr>
        <p:txBody>
          <a:bodyPr>
            <a:noAutofit/>
          </a:bodyPr>
          <a:lstStyle/>
          <a:p>
            <a:pPr algn="l" rtl="0"/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Spinal nerve fibers able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to detect sharp and deep pain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stimuli</a:t>
            </a:r>
          </a:p>
          <a:p>
            <a:pPr algn="l" rtl="0"/>
            <a:r>
              <a:rPr lang="en-US" sz="4000" dirty="0" err="1" smtClean="0">
                <a:latin typeface="Angsana New" pitchFamily="18" charset="-34"/>
                <a:cs typeface="Angsana New" pitchFamily="18" charset="-34"/>
              </a:rPr>
              <a:t>Paravertable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 , line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, inverted L do not provide analgesia for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the parietal </a:t>
            </a:r>
            <a:r>
              <a:rPr lang="en-US" sz="4000" dirty="0">
                <a:latin typeface="Angsana New" pitchFamily="18" charset="-34"/>
                <a:cs typeface="Angsana New" pitchFamily="18" charset="-34"/>
              </a:rPr>
              <a:t>peritoneum during a standing flank </a:t>
            </a: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incision</a:t>
            </a:r>
          </a:p>
          <a:p>
            <a:pPr algn="l" rtl="0"/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Incision in parietal peritoneum must be quick to minimized discomfort </a:t>
            </a:r>
          </a:p>
          <a:p>
            <a:pPr algn="l" rtl="0"/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Inflammation in or extend to parietal peritoneum stimulate local painful stimulation </a:t>
            </a:r>
          </a:p>
          <a:p>
            <a:pPr marL="0" indent="0" algn="l" rtl="0">
              <a:buNone/>
            </a:pPr>
            <a:r>
              <a:rPr lang="en-US" sz="4000" dirty="0" smtClean="0">
                <a:latin typeface="Angsana New" pitchFamily="18" charset="-34"/>
                <a:cs typeface="Angsana New" pitchFamily="18" charset="-34"/>
              </a:rPr>
              <a:t> </a:t>
            </a:r>
            <a:endParaRPr lang="ar-IQ" sz="4000" dirty="0">
              <a:latin typeface="Angsana New" pitchFamily="18" charset="-34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793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Innervation of parietal peritoneum 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976664"/>
          </a:xfrm>
        </p:spPr>
        <p:txBody>
          <a:bodyPr>
            <a:noAutofit/>
          </a:bodyPr>
          <a:lstStyle/>
          <a:p>
            <a:pPr algn="l" rtl="0"/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Same sensory </a:t>
            </a:r>
            <a:r>
              <a:rPr lang="en-US" sz="3600" dirty="0">
                <a:latin typeface="Angsana New" pitchFamily="18" charset="-34"/>
                <a:cs typeface="Angsana New" pitchFamily="18" charset="-34"/>
              </a:rPr>
              <a:t>nerve that supply the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underlying viscera</a:t>
            </a:r>
            <a:r>
              <a:rPr lang="en-US" sz="3600" dirty="0" smtClean="0">
                <a:latin typeface="Angsana New" pitchFamily="18" charset="-34"/>
              </a:rPr>
              <a:t> which </a:t>
            </a:r>
            <a:r>
              <a:rPr lang="en-US" sz="3600" dirty="0">
                <a:latin typeface="Angsana New" pitchFamily="18" charset="-34"/>
              </a:rPr>
              <a:t>is type C pain fiber pass along </a:t>
            </a:r>
            <a:r>
              <a:rPr lang="en-US" sz="3600" dirty="0" smtClean="0">
                <a:latin typeface="Angsana New" pitchFamily="18" charset="-34"/>
              </a:rPr>
              <a:t>visceral sympathetic </a:t>
            </a:r>
            <a:r>
              <a:rPr lang="en-US" sz="3600" dirty="0">
                <a:latin typeface="Angsana New" pitchFamily="18" charset="-34"/>
              </a:rPr>
              <a:t>nerves into the </a:t>
            </a:r>
            <a:r>
              <a:rPr lang="en-US" sz="3600" dirty="0" smtClean="0">
                <a:latin typeface="Angsana New" pitchFamily="18" charset="-34"/>
              </a:rPr>
              <a:t>spinal cord.</a:t>
            </a:r>
          </a:p>
          <a:p>
            <a:pPr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This fiber can detect stimuli that trigger the deep burning pain sensation including stretch, chemical irritation, and anoxia but cannot detect sharp pain or touch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.</a:t>
            </a:r>
          </a:p>
          <a:p>
            <a:pPr algn="l" rtl="0"/>
            <a:r>
              <a:rPr lang="en-US" sz="3600" dirty="0">
                <a:latin typeface="Angsana New" pitchFamily="18" charset="-34"/>
                <a:cs typeface="Angsana New" pitchFamily="18" charset="-34"/>
              </a:rPr>
              <a:t>Lack of sharp pain sensation allows the surgeon to manipulate and incise viscera without any analgesia beyond the local block for the </a:t>
            </a:r>
            <a:r>
              <a:rPr lang="en-US" sz="3600" dirty="0" smtClean="0">
                <a:latin typeface="Angsana New" pitchFamily="18" charset="-34"/>
                <a:cs typeface="Angsana New" pitchFamily="18" charset="-34"/>
              </a:rPr>
              <a:t>approach.</a:t>
            </a:r>
          </a:p>
        </p:txBody>
      </p:sp>
    </p:spTree>
    <p:extLst>
      <p:ext uri="{BB962C8B-B14F-4D97-AF65-F5344CB8AC3E}">
        <p14:creationId xmlns:p14="http://schemas.microsoft.com/office/powerpoint/2010/main" val="39415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/>
          <a:lstStyle/>
          <a:p>
            <a:r>
              <a:rPr lang="en-US" dirty="0">
                <a:latin typeface="Andalus" pitchFamily="18" charset="-78"/>
                <a:cs typeface="Andalus" pitchFamily="18" charset="-78"/>
              </a:rPr>
              <a:t>PHYSIOLOGY AND FUNCTION</a:t>
            </a:r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980728"/>
            <a:ext cx="8496944" cy="5616624"/>
          </a:xfrm>
        </p:spPr>
        <p:txBody>
          <a:bodyPr/>
          <a:lstStyle/>
          <a:p>
            <a:pPr algn="l" rtl="0"/>
            <a:r>
              <a:rPr lang="en-US" b="1" dirty="0" smtClean="0">
                <a:latin typeface="Andalus" pitchFamily="18" charset="-78"/>
                <a:cs typeface="Andalus" pitchFamily="18" charset="-78"/>
              </a:rPr>
              <a:t>Production  </a:t>
            </a:r>
            <a:r>
              <a:rPr lang="en-US" b="1" dirty="0">
                <a:latin typeface="Andalus" pitchFamily="18" charset="-78"/>
                <a:cs typeface="Andalus" pitchFamily="18" charset="-78"/>
              </a:rPr>
              <a:t>of </a:t>
            </a:r>
            <a:r>
              <a:rPr lang="en-US" b="1" dirty="0" smtClean="0">
                <a:latin typeface="Andalus" pitchFamily="18" charset="-78"/>
                <a:cs typeface="Andalus" pitchFamily="18" charset="-78"/>
              </a:rPr>
              <a:t>peritoneal fluid</a:t>
            </a:r>
          </a:p>
          <a:p>
            <a:pPr algn="l" rtl="0"/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b="1" dirty="0" smtClean="0">
                <a:latin typeface="Andalus" pitchFamily="18" charset="-78"/>
                <a:cs typeface="Andalus" pitchFamily="18" charset="-78"/>
              </a:rPr>
              <a:t>Maintenance </a:t>
            </a:r>
            <a:r>
              <a:rPr lang="en-US" b="1" dirty="0">
                <a:latin typeface="Andalus" pitchFamily="18" charset="-78"/>
                <a:cs typeface="Andalus" pitchFamily="18" charset="-78"/>
              </a:rPr>
              <a:t>of a gliding </a:t>
            </a:r>
            <a:r>
              <a:rPr lang="en-US" b="1" dirty="0" smtClean="0">
                <a:latin typeface="Andalus" pitchFamily="18" charset="-78"/>
                <a:cs typeface="Andalus" pitchFamily="18" charset="-78"/>
              </a:rPr>
              <a:t>surface</a:t>
            </a:r>
          </a:p>
          <a:p>
            <a:pPr marL="0" indent="0" algn="l" rtl="0">
              <a:buNone/>
            </a:pPr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b="1" dirty="0" smtClean="0">
                <a:latin typeface="Andalus" pitchFamily="18" charset="-78"/>
                <a:cs typeface="Andalus" pitchFamily="18" charset="-78"/>
              </a:rPr>
              <a:t>Removal  of waste products</a:t>
            </a:r>
          </a:p>
          <a:p>
            <a:pPr algn="l" rtl="0"/>
            <a:endParaRPr lang="en-US" b="1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r>
              <a:rPr lang="en-US" b="1" dirty="0" smtClean="0">
                <a:latin typeface="Andalus" pitchFamily="18" charset="-78"/>
                <a:cs typeface="Andalus" pitchFamily="18" charset="-78"/>
              </a:rPr>
              <a:t>Repair </a:t>
            </a:r>
            <a:r>
              <a:rPr lang="en-US" b="1" dirty="0">
                <a:latin typeface="Andalus" pitchFamily="18" charset="-78"/>
                <a:cs typeface="Andalus" pitchFamily="18" charset="-78"/>
              </a:rPr>
              <a:t>of tissue defects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682143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689</Words>
  <Application>Microsoft Office PowerPoint</Application>
  <PresentationFormat>عرض على الشاشة (3:4)‏</PresentationFormat>
  <Paragraphs>52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نسق Office</vt:lpstr>
      <vt:lpstr>Peritoneum </vt:lpstr>
      <vt:lpstr>عرض تقديمي في PowerPoint</vt:lpstr>
      <vt:lpstr>Peritoneal Fluid Production</vt:lpstr>
      <vt:lpstr>Abdominocentesis </vt:lpstr>
      <vt:lpstr>عرض تقديمي في PowerPoint</vt:lpstr>
      <vt:lpstr>Blood and Lymphatic Supply</vt:lpstr>
      <vt:lpstr>Innervation of parietal peritoneum </vt:lpstr>
      <vt:lpstr>Innervation of parietal peritoneum </vt:lpstr>
      <vt:lpstr>PHYSIOLOGY AND FUNCTION</vt:lpstr>
      <vt:lpstr>Production  of peritoneal fluid </vt:lpstr>
      <vt:lpstr>Maintenance of a gliding surface</vt:lpstr>
      <vt:lpstr>Host Defenses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Peritoneum </dc:title>
  <dc:creator>Maher</dc:creator>
  <cp:lastModifiedBy>Maher</cp:lastModifiedBy>
  <cp:revision>24</cp:revision>
  <dcterms:created xsi:type="dcterms:W3CDTF">2024-02-16T11:02:13Z</dcterms:created>
  <dcterms:modified xsi:type="dcterms:W3CDTF">2024-04-01T20:49:33Z</dcterms:modified>
</cp:coreProperties>
</file>